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1242" r:id="rId2"/>
    <p:sldId id="1244" r:id="rId3"/>
    <p:sldId id="1243" r:id="rId4"/>
    <p:sldId id="1245" r:id="rId5"/>
    <p:sldId id="124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9BCA"/>
    <a:srgbClr val="132F57"/>
    <a:srgbClr val="1224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0A5674-078B-449A-85A9-E1D3E008336D}" type="doc">
      <dgm:prSet loTypeId="urn:microsoft.com/office/officeart/2005/8/layout/hProcess9" loCatId="process" qsTypeId="urn:microsoft.com/office/officeart/2005/8/quickstyle/simple4" qsCatId="simple" csTypeId="urn:microsoft.com/office/officeart/2005/8/colors/accent1_2" csCatId="accent1" phldr="1"/>
      <dgm:spPr/>
    </dgm:pt>
    <dgm:pt modelId="{3C36A246-D52D-4AD1-811E-8347E530AAF2}">
      <dgm:prSet phldrT="[Text]"/>
      <dgm:spPr>
        <a:gradFill flip="none" rotWithShape="1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dirty="0"/>
            <a:t>Pre-process articles</a:t>
          </a:r>
        </a:p>
      </dgm:t>
    </dgm:pt>
    <dgm:pt modelId="{C8B18D49-A32A-4654-909F-EA54D5F94214}" type="parTrans" cxnId="{60E7EC9B-11E6-4564-BEBF-02357D3AF29D}">
      <dgm:prSet/>
      <dgm:spPr/>
      <dgm:t>
        <a:bodyPr/>
        <a:lstStyle/>
        <a:p>
          <a:endParaRPr lang="en-US"/>
        </a:p>
      </dgm:t>
    </dgm:pt>
    <dgm:pt modelId="{421F72A5-C6DE-44B7-8E85-4BB2FEA4D7C7}" type="sibTrans" cxnId="{60E7EC9B-11E6-4564-BEBF-02357D3AF29D}">
      <dgm:prSet/>
      <dgm:spPr/>
      <dgm:t>
        <a:bodyPr/>
        <a:lstStyle/>
        <a:p>
          <a:endParaRPr lang="en-US"/>
        </a:p>
      </dgm:t>
    </dgm:pt>
    <dgm:pt modelId="{9EA11936-8881-40B4-A716-F0C1F1555A1A}">
      <dgm:prSet phldrT="[Text]"/>
      <dgm:spPr>
        <a:gradFill flip="none" rotWithShape="1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dirty="0"/>
            <a:t>Convert text to word counts</a:t>
          </a:r>
        </a:p>
      </dgm:t>
    </dgm:pt>
    <dgm:pt modelId="{CA65D9EA-5308-42B1-BBB4-A7D052F038D6}" type="parTrans" cxnId="{DF75BFEC-AD53-4AE0-BF93-A4A99FC6BB90}">
      <dgm:prSet/>
      <dgm:spPr/>
      <dgm:t>
        <a:bodyPr/>
        <a:lstStyle/>
        <a:p>
          <a:endParaRPr lang="en-US"/>
        </a:p>
      </dgm:t>
    </dgm:pt>
    <dgm:pt modelId="{72C7E2C2-D42A-40DB-801A-3C6218A92F50}" type="sibTrans" cxnId="{DF75BFEC-AD53-4AE0-BF93-A4A99FC6BB90}">
      <dgm:prSet/>
      <dgm:spPr/>
      <dgm:t>
        <a:bodyPr/>
        <a:lstStyle/>
        <a:p>
          <a:endParaRPr lang="en-US"/>
        </a:p>
      </dgm:t>
    </dgm:pt>
    <dgm:pt modelId="{99C82E35-C9EF-4E99-BCC2-14D1323B6455}">
      <dgm:prSet phldrT="[Text]"/>
      <dgm:spPr>
        <a:gradFill flip="none" rotWithShape="0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dirty="0"/>
            <a:t>Convert text to vector of term frequencies</a:t>
          </a:r>
        </a:p>
      </dgm:t>
    </dgm:pt>
    <dgm:pt modelId="{20A860CB-7BCF-45D9-9887-C1F785F883D6}" type="parTrans" cxnId="{D5882CF4-67C1-4273-85C6-10772EE90E8C}">
      <dgm:prSet/>
      <dgm:spPr/>
      <dgm:t>
        <a:bodyPr/>
        <a:lstStyle/>
        <a:p>
          <a:endParaRPr lang="en-US"/>
        </a:p>
      </dgm:t>
    </dgm:pt>
    <dgm:pt modelId="{B7317A44-149C-4625-AC15-C75CFD4B7693}" type="sibTrans" cxnId="{D5882CF4-67C1-4273-85C6-10772EE90E8C}">
      <dgm:prSet/>
      <dgm:spPr/>
      <dgm:t>
        <a:bodyPr/>
        <a:lstStyle/>
        <a:p>
          <a:endParaRPr lang="en-US"/>
        </a:p>
      </dgm:t>
    </dgm:pt>
    <dgm:pt modelId="{6269521E-C5A5-43BF-9147-503B73727943}">
      <dgm:prSet phldrT="[Text]"/>
      <dgm:spPr>
        <a:gradFill flip="none" rotWithShape="1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dirty="0"/>
            <a:t>Remove punctuations</a:t>
          </a:r>
        </a:p>
      </dgm:t>
    </dgm:pt>
    <dgm:pt modelId="{9262453F-761D-407D-87D2-DF40BF0C07FC}" type="parTrans" cxnId="{085DCE78-55AD-4196-ABFE-22209B9B3ED9}">
      <dgm:prSet/>
      <dgm:spPr/>
      <dgm:t>
        <a:bodyPr/>
        <a:lstStyle/>
        <a:p>
          <a:endParaRPr lang="en-US"/>
        </a:p>
      </dgm:t>
    </dgm:pt>
    <dgm:pt modelId="{58AB7C05-4856-4752-9AD1-4DA0366FF39F}" type="sibTrans" cxnId="{085DCE78-55AD-4196-ABFE-22209B9B3ED9}">
      <dgm:prSet/>
      <dgm:spPr/>
      <dgm:t>
        <a:bodyPr/>
        <a:lstStyle/>
        <a:p>
          <a:endParaRPr lang="en-US"/>
        </a:p>
      </dgm:t>
    </dgm:pt>
    <dgm:pt modelId="{F3D26292-1823-4ACC-BDF4-84414CAEC13C}">
      <dgm:prSet phldrT="[Text]"/>
      <dgm:spPr>
        <a:gradFill flip="none" rotWithShape="1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dirty="0"/>
            <a:t>Explore dataset</a:t>
          </a:r>
        </a:p>
      </dgm:t>
    </dgm:pt>
    <dgm:pt modelId="{21948B2F-97EB-473C-A6EE-BA10BDC592CF}" type="parTrans" cxnId="{BE068DD9-BD0A-467C-A35A-2209158B345C}">
      <dgm:prSet/>
      <dgm:spPr/>
      <dgm:t>
        <a:bodyPr/>
        <a:lstStyle/>
        <a:p>
          <a:endParaRPr lang="en-US"/>
        </a:p>
      </dgm:t>
    </dgm:pt>
    <dgm:pt modelId="{54CA576B-53A7-48B9-BD12-E072284B8E4C}" type="sibTrans" cxnId="{BE068DD9-BD0A-467C-A35A-2209158B345C}">
      <dgm:prSet/>
      <dgm:spPr/>
      <dgm:t>
        <a:bodyPr/>
        <a:lstStyle/>
        <a:p>
          <a:endParaRPr lang="en-US"/>
        </a:p>
      </dgm:t>
    </dgm:pt>
    <dgm:pt modelId="{5DD4DB56-8C32-4092-A360-EECBAC9585A1}">
      <dgm:prSet phldrT="[Text]"/>
      <dgm:spPr>
        <a:gradFill flip="none" rotWithShape="1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dirty="0"/>
            <a:t>Remove undecipherable  text</a:t>
          </a:r>
        </a:p>
      </dgm:t>
    </dgm:pt>
    <dgm:pt modelId="{2B34AA48-7308-43E0-A20D-9C759668C782}" type="parTrans" cxnId="{B2A60925-446B-42E5-AA97-9A80DBC7795F}">
      <dgm:prSet/>
      <dgm:spPr/>
      <dgm:t>
        <a:bodyPr/>
        <a:lstStyle/>
        <a:p>
          <a:endParaRPr lang="en-US"/>
        </a:p>
      </dgm:t>
    </dgm:pt>
    <dgm:pt modelId="{EE18D6E8-6D56-442E-817D-AA3F2D50C250}" type="sibTrans" cxnId="{B2A60925-446B-42E5-AA97-9A80DBC7795F}">
      <dgm:prSet/>
      <dgm:spPr/>
      <dgm:t>
        <a:bodyPr/>
        <a:lstStyle/>
        <a:p>
          <a:endParaRPr lang="en-US"/>
        </a:p>
      </dgm:t>
    </dgm:pt>
    <dgm:pt modelId="{38430B1A-3694-4F00-93BF-AE10E02E4FC3}">
      <dgm:prSet phldrT="[Text]"/>
      <dgm:spPr>
        <a:gradFill flip="none" rotWithShape="1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dirty="0"/>
            <a:t>Remove noise</a:t>
          </a:r>
        </a:p>
      </dgm:t>
    </dgm:pt>
    <dgm:pt modelId="{69328895-CC49-4260-9A4F-36DCECD832F1}" type="parTrans" cxnId="{1EAB7310-F78E-44E1-96B8-703BA9DE817C}">
      <dgm:prSet/>
      <dgm:spPr/>
      <dgm:t>
        <a:bodyPr/>
        <a:lstStyle/>
        <a:p>
          <a:endParaRPr lang="en-US"/>
        </a:p>
      </dgm:t>
    </dgm:pt>
    <dgm:pt modelId="{8647BA18-5100-440F-B8CF-823CB2009F26}" type="sibTrans" cxnId="{1EAB7310-F78E-44E1-96B8-703BA9DE817C}">
      <dgm:prSet/>
      <dgm:spPr/>
      <dgm:t>
        <a:bodyPr/>
        <a:lstStyle/>
        <a:p>
          <a:endParaRPr lang="en-US"/>
        </a:p>
      </dgm:t>
    </dgm:pt>
    <dgm:pt modelId="{CCC383F3-24BC-4ADC-BFC0-441E6C13DDC7}">
      <dgm:prSet phldrT="[Text]"/>
      <dgm:spPr>
        <a:gradFill flip="none" rotWithShape="0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dirty="0"/>
            <a:t>Visualize trends</a:t>
          </a:r>
        </a:p>
      </dgm:t>
    </dgm:pt>
    <dgm:pt modelId="{00229438-F707-4273-870E-5CD2C835A631}" type="parTrans" cxnId="{3F3A1FD2-95B1-4FF4-BE9E-BD0E8B07766B}">
      <dgm:prSet/>
      <dgm:spPr/>
      <dgm:t>
        <a:bodyPr/>
        <a:lstStyle/>
        <a:p>
          <a:endParaRPr lang="en-US"/>
        </a:p>
      </dgm:t>
    </dgm:pt>
    <dgm:pt modelId="{F5A494FD-FDC0-451D-84E2-68FFA9F6B79B}" type="sibTrans" cxnId="{3F3A1FD2-95B1-4FF4-BE9E-BD0E8B07766B}">
      <dgm:prSet/>
      <dgm:spPr/>
      <dgm:t>
        <a:bodyPr/>
        <a:lstStyle/>
        <a:p>
          <a:endParaRPr lang="en-US"/>
        </a:p>
      </dgm:t>
    </dgm:pt>
    <dgm:pt modelId="{02955871-2FAF-4F97-9219-C8D597958B96}">
      <dgm:prSet phldrT="[Text]"/>
      <dgm:spPr>
        <a:gradFill flip="none" rotWithShape="0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dirty="0"/>
            <a:t>Keyword search functionality to find relevant articles that give business insights</a:t>
          </a:r>
        </a:p>
      </dgm:t>
    </dgm:pt>
    <dgm:pt modelId="{3D45F647-87CD-4DBE-9053-20A62C7533BA}" type="parTrans" cxnId="{8CB1D1D9-D671-422D-9F32-1930540530CA}">
      <dgm:prSet/>
      <dgm:spPr/>
      <dgm:t>
        <a:bodyPr/>
        <a:lstStyle/>
        <a:p>
          <a:endParaRPr lang="en-US"/>
        </a:p>
      </dgm:t>
    </dgm:pt>
    <dgm:pt modelId="{A0DADFB3-3546-4820-B072-B7F6930EBD56}" type="sibTrans" cxnId="{8CB1D1D9-D671-422D-9F32-1930540530CA}">
      <dgm:prSet/>
      <dgm:spPr/>
      <dgm:t>
        <a:bodyPr/>
        <a:lstStyle/>
        <a:p>
          <a:endParaRPr lang="en-US"/>
        </a:p>
      </dgm:t>
    </dgm:pt>
    <dgm:pt modelId="{41C2ACFC-7BD2-4CE1-8FA4-5C3C961F9484}" type="pres">
      <dgm:prSet presAssocID="{4F0A5674-078B-449A-85A9-E1D3E008336D}" presName="CompostProcess" presStyleCnt="0">
        <dgm:presLayoutVars>
          <dgm:dir/>
          <dgm:resizeHandles val="exact"/>
        </dgm:presLayoutVars>
      </dgm:prSet>
      <dgm:spPr/>
    </dgm:pt>
    <dgm:pt modelId="{73339069-8033-470D-938B-482119ED55CF}" type="pres">
      <dgm:prSet presAssocID="{4F0A5674-078B-449A-85A9-E1D3E008336D}" presName="arrow" presStyleLbl="bgShp" presStyleIdx="0" presStyleCnt="1"/>
      <dgm:spPr/>
    </dgm:pt>
    <dgm:pt modelId="{D6EC8F94-86EC-4991-86BD-D6D732D9A447}" type="pres">
      <dgm:prSet presAssocID="{4F0A5674-078B-449A-85A9-E1D3E008336D}" presName="linearProcess" presStyleCnt="0"/>
      <dgm:spPr/>
    </dgm:pt>
    <dgm:pt modelId="{A8F1A8DD-27BA-466A-9536-226DD09E8A1F}" type="pres">
      <dgm:prSet presAssocID="{3C36A246-D52D-4AD1-811E-8347E530AAF2}" presName="textNode" presStyleLbl="node1" presStyleIdx="0" presStyleCnt="6">
        <dgm:presLayoutVars>
          <dgm:bulletEnabled val="1"/>
        </dgm:presLayoutVars>
      </dgm:prSet>
      <dgm:spPr/>
    </dgm:pt>
    <dgm:pt modelId="{4224A4BC-1A1D-40AE-A83B-C89247D7D798}" type="pres">
      <dgm:prSet presAssocID="{421F72A5-C6DE-44B7-8E85-4BB2FEA4D7C7}" presName="sibTrans" presStyleCnt="0"/>
      <dgm:spPr/>
    </dgm:pt>
    <dgm:pt modelId="{6826F196-1779-4F2E-96E1-C95F8471064B}" type="pres">
      <dgm:prSet presAssocID="{F3D26292-1823-4ACC-BDF4-84414CAEC13C}" presName="textNode" presStyleLbl="node1" presStyleIdx="1" presStyleCnt="6">
        <dgm:presLayoutVars>
          <dgm:bulletEnabled val="1"/>
        </dgm:presLayoutVars>
      </dgm:prSet>
      <dgm:spPr/>
    </dgm:pt>
    <dgm:pt modelId="{D5062AC7-4C9F-4FAA-872C-1B5B259A0F38}" type="pres">
      <dgm:prSet presAssocID="{54CA576B-53A7-48B9-BD12-E072284B8E4C}" presName="sibTrans" presStyleCnt="0"/>
      <dgm:spPr/>
    </dgm:pt>
    <dgm:pt modelId="{37A6EFA0-E92C-4948-9CAF-509E3FF14DFA}" type="pres">
      <dgm:prSet presAssocID="{9EA11936-8881-40B4-A716-F0C1F1555A1A}" presName="textNode" presStyleLbl="node1" presStyleIdx="2" presStyleCnt="6">
        <dgm:presLayoutVars>
          <dgm:bulletEnabled val="1"/>
        </dgm:presLayoutVars>
      </dgm:prSet>
      <dgm:spPr/>
    </dgm:pt>
    <dgm:pt modelId="{46AC67C6-9AC8-40F6-9320-012E1DC584C0}" type="pres">
      <dgm:prSet presAssocID="{72C7E2C2-D42A-40DB-801A-3C6218A92F50}" presName="sibTrans" presStyleCnt="0"/>
      <dgm:spPr/>
    </dgm:pt>
    <dgm:pt modelId="{AA9B40C4-7B4C-4EEB-B360-9778F11F866A}" type="pres">
      <dgm:prSet presAssocID="{99C82E35-C9EF-4E99-BCC2-14D1323B6455}" presName="textNode" presStyleLbl="node1" presStyleIdx="3" presStyleCnt="6">
        <dgm:presLayoutVars>
          <dgm:bulletEnabled val="1"/>
        </dgm:presLayoutVars>
      </dgm:prSet>
      <dgm:spPr/>
    </dgm:pt>
    <dgm:pt modelId="{440D009C-BDB2-4FF9-BA10-851EED73A8DD}" type="pres">
      <dgm:prSet presAssocID="{B7317A44-149C-4625-AC15-C75CFD4B7693}" presName="sibTrans" presStyleCnt="0"/>
      <dgm:spPr/>
    </dgm:pt>
    <dgm:pt modelId="{2E33D45B-B7F2-4B64-BD2E-1DD2C19AC766}" type="pres">
      <dgm:prSet presAssocID="{CCC383F3-24BC-4ADC-BFC0-441E6C13DDC7}" presName="textNode" presStyleLbl="node1" presStyleIdx="4" presStyleCnt="6">
        <dgm:presLayoutVars>
          <dgm:bulletEnabled val="1"/>
        </dgm:presLayoutVars>
      </dgm:prSet>
      <dgm:spPr/>
    </dgm:pt>
    <dgm:pt modelId="{366D8A99-60C3-41E3-BE30-E4587ED8BA47}" type="pres">
      <dgm:prSet presAssocID="{F5A494FD-FDC0-451D-84E2-68FFA9F6B79B}" presName="sibTrans" presStyleCnt="0"/>
      <dgm:spPr/>
    </dgm:pt>
    <dgm:pt modelId="{22420733-340E-4377-AE65-4F213759539C}" type="pres">
      <dgm:prSet presAssocID="{02955871-2FAF-4F97-9219-C8D597958B96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D13D3501-D770-4AC4-8442-437880E28CA9}" type="presOf" srcId="{3C36A246-D52D-4AD1-811E-8347E530AAF2}" destId="{A8F1A8DD-27BA-466A-9536-226DD09E8A1F}" srcOrd="0" destOrd="0" presId="urn:microsoft.com/office/officeart/2005/8/layout/hProcess9"/>
    <dgm:cxn modelId="{1EAB7310-F78E-44E1-96B8-703BA9DE817C}" srcId="{3C36A246-D52D-4AD1-811E-8347E530AAF2}" destId="{38430B1A-3694-4F00-93BF-AE10E02E4FC3}" srcOrd="2" destOrd="0" parTransId="{69328895-CC49-4260-9A4F-36DCECD832F1}" sibTransId="{8647BA18-5100-440F-B8CF-823CB2009F26}"/>
    <dgm:cxn modelId="{6BE73111-92F7-48E8-975D-58E938DB05A2}" type="presOf" srcId="{CCC383F3-24BC-4ADC-BFC0-441E6C13DDC7}" destId="{2E33D45B-B7F2-4B64-BD2E-1DD2C19AC766}" srcOrd="0" destOrd="0" presId="urn:microsoft.com/office/officeart/2005/8/layout/hProcess9"/>
    <dgm:cxn modelId="{82D54012-5249-4303-8FDC-4D7BCC9EDA65}" type="presOf" srcId="{6269521E-C5A5-43BF-9147-503B73727943}" destId="{A8F1A8DD-27BA-466A-9536-226DD09E8A1F}" srcOrd="0" destOrd="1" presId="urn:microsoft.com/office/officeart/2005/8/layout/hProcess9"/>
    <dgm:cxn modelId="{B2A60925-446B-42E5-AA97-9A80DBC7795F}" srcId="{3C36A246-D52D-4AD1-811E-8347E530AAF2}" destId="{5DD4DB56-8C32-4092-A360-EECBAC9585A1}" srcOrd="1" destOrd="0" parTransId="{2B34AA48-7308-43E0-A20D-9C759668C782}" sibTransId="{EE18D6E8-6D56-442E-817D-AA3F2D50C250}"/>
    <dgm:cxn modelId="{9A91F336-B649-4D9F-93FA-4C4E7594E454}" type="presOf" srcId="{9EA11936-8881-40B4-A716-F0C1F1555A1A}" destId="{37A6EFA0-E92C-4948-9CAF-509E3FF14DFA}" srcOrd="0" destOrd="0" presId="urn:microsoft.com/office/officeart/2005/8/layout/hProcess9"/>
    <dgm:cxn modelId="{27AF963F-053B-48C3-9869-CFD248129EFA}" type="presOf" srcId="{5DD4DB56-8C32-4092-A360-EECBAC9585A1}" destId="{A8F1A8DD-27BA-466A-9536-226DD09E8A1F}" srcOrd="0" destOrd="2" presId="urn:microsoft.com/office/officeart/2005/8/layout/hProcess9"/>
    <dgm:cxn modelId="{77DD385D-71D4-4FFD-89BC-EC82D619F620}" type="presOf" srcId="{38430B1A-3694-4F00-93BF-AE10E02E4FC3}" destId="{A8F1A8DD-27BA-466A-9536-226DD09E8A1F}" srcOrd="0" destOrd="3" presId="urn:microsoft.com/office/officeart/2005/8/layout/hProcess9"/>
    <dgm:cxn modelId="{0C573972-0ED3-4D67-8E07-A689AB58D66F}" type="presOf" srcId="{99C82E35-C9EF-4E99-BCC2-14D1323B6455}" destId="{AA9B40C4-7B4C-4EEB-B360-9778F11F866A}" srcOrd="0" destOrd="0" presId="urn:microsoft.com/office/officeart/2005/8/layout/hProcess9"/>
    <dgm:cxn modelId="{085DCE78-55AD-4196-ABFE-22209B9B3ED9}" srcId="{3C36A246-D52D-4AD1-811E-8347E530AAF2}" destId="{6269521E-C5A5-43BF-9147-503B73727943}" srcOrd="0" destOrd="0" parTransId="{9262453F-761D-407D-87D2-DF40BF0C07FC}" sibTransId="{58AB7C05-4856-4752-9AD1-4DA0366FF39F}"/>
    <dgm:cxn modelId="{178A2D7B-5281-444D-8E1E-844D1EB340C5}" type="presOf" srcId="{F3D26292-1823-4ACC-BDF4-84414CAEC13C}" destId="{6826F196-1779-4F2E-96E1-C95F8471064B}" srcOrd="0" destOrd="0" presId="urn:microsoft.com/office/officeart/2005/8/layout/hProcess9"/>
    <dgm:cxn modelId="{60E7EC9B-11E6-4564-BEBF-02357D3AF29D}" srcId="{4F0A5674-078B-449A-85A9-E1D3E008336D}" destId="{3C36A246-D52D-4AD1-811E-8347E530AAF2}" srcOrd="0" destOrd="0" parTransId="{C8B18D49-A32A-4654-909F-EA54D5F94214}" sibTransId="{421F72A5-C6DE-44B7-8E85-4BB2FEA4D7C7}"/>
    <dgm:cxn modelId="{B18F12B7-94A3-4E0B-AE8B-5F299362BBAF}" type="presOf" srcId="{4F0A5674-078B-449A-85A9-E1D3E008336D}" destId="{41C2ACFC-7BD2-4CE1-8FA4-5C3C961F9484}" srcOrd="0" destOrd="0" presId="urn:microsoft.com/office/officeart/2005/8/layout/hProcess9"/>
    <dgm:cxn modelId="{3F3A1FD2-95B1-4FF4-BE9E-BD0E8B07766B}" srcId="{4F0A5674-078B-449A-85A9-E1D3E008336D}" destId="{CCC383F3-24BC-4ADC-BFC0-441E6C13DDC7}" srcOrd="4" destOrd="0" parTransId="{00229438-F707-4273-870E-5CD2C835A631}" sibTransId="{F5A494FD-FDC0-451D-84E2-68FFA9F6B79B}"/>
    <dgm:cxn modelId="{BE068DD9-BD0A-467C-A35A-2209158B345C}" srcId="{4F0A5674-078B-449A-85A9-E1D3E008336D}" destId="{F3D26292-1823-4ACC-BDF4-84414CAEC13C}" srcOrd="1" destOrd="0" parTransId="{21948B2F-97EB-473C-A6EE-BA10BDC592CF}" sibTransId="{54CA576B-53A7-48B9-BD12-E072284B8E4C}"/>
    <dgm:cxn modelId="{8CB1D1D9-D671-422D-9F32-1930540530CA}" srcId="{4F0A5674-078B-449A-85A9-E1D3E008336D}" destId="{02955871-2FAF-4F97-9219-C8D597958B96}" srcOrd="5" destOrd="0" parTransId="{3D45F647-87CD-4DBE-9053-20A62C7533BA}" sibTransId="{A0DADFB3-3546-4820-B072-B7F6930EBD56}"/>
    <dgm:cxn modelId="{DF75BFEC-AD53-4AE0-BF93-A4A99FC6BB90}" srcId="{4F0A5674-078B-449A-85A9-E1D3E008336D}" destId="{9EA11936-8881-40B4-A716-F0C1F1555A1A}" srcOrd="2" destOrd="0" parTransId="{CA65D9EA-5308-42B1-BBB4-A7D052F038D6}" sibTransId="{72C7E2C2-D42A-40DB-801A-3C6218A92F50}"/>
    <dgm:cxn modelId="{80FCADF3-2DCF-4728-9EE1-64260675A76C}" type="presOf" srcId="{02955871-2FAF-4F97-9219-C8D597958B96}" destId="{22420733-340E-4377-AE65-4F213759539C}" srcOrd="0" destOrd="0" presId="urn:microsoft.com/office/officeart/2005/8/layout/hProcess9"/>
    <dgm:cxn modelId="{D5882CF4-67C1-4273-85C6-10772EE90E8C}" srcId="{4F0A5674-078B-449A-85A9-E1D3E008336D}" destId="{99C82E35-C9EF-4E99-BCC2-14D1323B6455}" srcOrd="3" destOrd="0" parTransId="{20A860CB-7BCF-45D9-9887-C1F785F883D6}" sibTransId="{B7317A44-149C-4625-AC15-C75CFD4B7693}"/>
    <dgm:cxn modelId="{753FC6E4-4680-455E-8E21-E5C4D0340CB3}" type="presParOf" srcId="{41C2ACFC-7BD2-4CE1-8FA4-5C3C961F9484}" destId="{73339069-8033-470D-938B-482119ED55CF}" srcOrd="0" destOrd="0" presId="urn:microsoft.com/office/officeart/2005/8/layout/hProcess9"/>
    <dgm:cxn modelId="{3221C096-3887-450E-A0E8-66E61F0969E0}" type="presParOf" srcId="{41C2ACFC-7BD2-4CE1-8FA4-5C3C961F9484}" destId="{D6EC8F94-86EC-4991-86BD-D6D732D9A447}" srcOrd="1" destOrd="0" presId="urn:microsoft.com/office/officeart/2005/8/layout/hProcess9"/>
    <dgm:cxn modelId="{16266B71-8698-4F7D-933F-01948082B658}" type="presParOf" srcId="{D6EC8F94-86EC-4991-86BD-D6D732D9A447}" destId="{A8F1A8DD-27BA-466A-9536-226DD09E8A1F}" srcOrd="0" destOrd="0" presId="urn:microsoft.com/office/officeart/2005/8/layout/hProcess9"/>
    <dgm:cxn modelId="{AB9B669F-CFE8-4178-94F2-0CB08FE44B02}" type="presParOf" srcId="{D6EC8F94-86EC-4991-86BD-D6D732D9A447}" destId="{4224A4BC-1A1D-40AE-A83B-C89247D7D798}" srcOrd="1" destOrd="0" presId="urn:microsoft.com/office/officeart/2005/8/layout/hProcess9"/>
    <dgm:cxn modelId="{9EB6C82E-B3D3-4D25-BD82-1D786D7BE449}" type="presParOf" srcId="{D6EC8F94-86EC-4991-86BD-D6D732D9A447}" destId="{6826F196-1779-4F2E-96E1-C95F8471064B}" srcOrd="2" destOrd="0" presId="urn:microsoft.com/office/officeart/2005/8/layout/hProcess9"/>
    <dgm:cxn modelId="{44D38E04-B917-46C2-8392-20D17D4A35F5}" type="presParOf" srcId="{D6EC8F94-86EC-4991-86BD-D6D732D9A447}" destId="{D5062AC7-4C9F-4FAA-872C-1B5B259A0F38}" srcOrd="3" destOrd="0" presId="urn:microsoft.com/office/officeart/2005/8/layout/hProcess9"/>
    <dgm:cxn modelId="{F0F460D5-3058-4A85-BF8D-36C4F1C7E01B}" type="presParOf" srcId="{D6EC8F94-86EC-4991-86BD-D6D732D9A447}" destId="{37A6EFA0-E92C-4948-9CAF-509E3FF14DFA}" srcOrd="4" destOrd="0" presId="urn:microsoft.com/office/officeart/2005/8/layout/hProcess9"/>
    <dgm:cxn modelId="{D1854A6A-A38F-4258-9F71-DCF9F492A2A7}" type="presParOf" srcId="{D6EC8F94-86EC-4991-86BD-D6D732D9A447}" destId="{46AC67C6-9AC8-40F6-9320-012E1DC584C0}" srcOrd="5" destOrd="0" presId="urn:microsoft.com/office/officeart/2005/8/layout/hProcess9"/>
    <dgm:cxn modelId="{334B51E2-E7DE-4741-9C22-3A623D531B0B}" type="presParOf" srcId="{D6EC8F94-86EC-4991-86BD-D6D732D9A447}" destId="{AA9B40C4-7B4C-4EEB-B360-9778F11F866A}" srcOrd="6" destOrd="0" presId="urn:microsoft.com/office/officeart/2005/8/layout/hProcess9"/>
    <dgm:cxn modelId="{5C6D7897-F643-4501-82D6-FA07ACE9DD2C}" type="presParOf" srcId="{D6EC8F94-86EC-4991-86BD-D6D732D9A447}" destId="{440D009C-BDB2-4FF9-BA10-851EED73A8DD}" srcOrd="7" destOrd="0" presId="urn:microsoft.com/office/officeart/2005/8/layout/hProcess9"/>
    <dgm:cxn modelId="{B24AA596-5D01-4E42-8CC6-BAE82CC3457D}" type="presParOf" srcId="{D6EC8F94-86EC-4991-86BD-D6D732D9A447}" destId="{2E33D45B-B7F2-4B64-BD2E-1DD2C19AC766}" srcOrd="8" destOrd="0" presId="urn:microsoft.com/office/officeart/2005/8/layout/hProcess9"/>
    <dgm:cxn modelId="{789D6667-4DA8-4CBE-9C6F-229948D8D494}" type="presParOf" srcId="{D6EC8F94-86EC-4991-86BD-D6D732D9A447}" destId="{366D8A99-60C3-41E3-BE30-E4587ED8BA47}" srcOrd="9" destOrd="0" presId="urn:microsoft.com/office/officeart/2005/8/layout/hProcess9"/>
    <dgm:cxn modelId="{D1298E80-B84D-450E-A0FD-0E0BAD664043}" type="presParOf" srcId="{D6EC8F94-86EC-4991-86BD-D6D732D9A447}" destId="{22420733-340E-4377-AE65-4F213759539C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339069-8033-470D-938B-482119ED55CF}">
      <dsp:nvSpPr>
        <dsp:cNvPr id="0" name=""/>
        <dsp:cNvSpPr/>
      </dsp:nvSpPr>
      <dsp:spPr>
        <a:xfrm>
          <a:off x="609599" y="0"/>
          <a:ext cx="6908800" cy="541866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8F1A8DD-27BA-466A-9536-226DD09E8A1F}">
      <dsp:nvSpPr>
        <dsp:cNvPr id="0" name=""/>
        <dsp:cNvSpPr/>
      </dsp:nvSpPr>
      <dsp:spPr>
        <a:xfrm>
          <a:off x="2232" y="1625600"/>
          <a:ext cx="1299765" cy="2167466"/>
        </a:xfrm>
        <a:prstGeom prst="roundRect">
          <a:avLst/>
        </a:prstGeom>
        <a:gradFill flip="none" rotWithShape="1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Pre-process articles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Remove punctuations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Remove undecipherable  text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Remove noise</a:t>
          </a:r>
        </a:p>
      </dsp:txBody>
      <dsp:txXfrm>
        <a:off x="65681" y="1689049"/>
        <a:ext cx="1172867" cy="2040568"/>
      </dsp:txXfrm>
    </dsp:sp>
    <dsp:sp modelId="{6826F196-1779-4F2E-96E1-C95F8471064B}">
      <dsp:nvSpPr>
        <dsp:cNvPr id="0" name=""/>
        <dsp:cNvSpPr/>
      </dsp:nvSpPr>
      <dsp:spPr>
        <a:xfrm>
          <a:off x="1366986" y="1625600"/>
          <a:ext cx="1299765" cy="2167466"/>
        </a:xfrm>
        <a:prstGeom prst="roundRect">
          <a:avLst/>
        </a:prstGeom>
        <a:gradFill flip="none" rotWithShape="1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Explore dataset</a:t>
          </a:r>
        </a:p>
      </dsp:txBody>
      <dsp:txXfrm>
        <a:off x="1430435" y="1689049"/>
        <a:ext cx="1172867" cy="2040568"/>
      </dsp:txXfrm>
    </dsp:sp>
    <dsp:sp modelId="{37A6EFA0-E92C-4948-9CAF-509E3FF14DFA}">
      <dsp:nvSpPr>
        <dsp:cNvPr id="0" name=""/>
        <dsp:cNvSpPr/>
      </dsp:nvSpPr>
      <dsp:spPr>
        <a:xfrm>
          <a:off x="2731740" y="1625600"/>
          <a:ext cx="1299765" cy="2167466"/>
        </a:xfrm>
        <a:prstGeom prst="roundRect">
          <a:avLst/>
        </a:prstGeom>
        <a:gradFill flip="none" rotWithShape="1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Convert text to word counts</a:t>
          </a:r>
        </a:p>
      </dsp:txBody>
      <dsp:txXfrm>
        <a:off x="2795189" y="1689049"/>
        <a:ext cx="1172867" cy="2040568"/>
      </dsp:txXfrm>
    </dsp:sp>
    <dsp:sp modelId="{AA9B40C4-7B4C-4EEB-B360-9778F11F866A}">
      <dsp:nvSpPr>
        <dsp:cNvPr id="0" name=""/>
        <dsp:cNvSpPr/>
      </dsp:nvSpPr>
      <dsp:spPr>
        <a:xfrm>
          <a:off x="4096494" y="1625600"/>
          <a:ext cx="1299765" cy="2167466"/>
        </a:xfrm>
        <a:prstGeom prst="roundRect">
          <a:avLst/>
        </a:prstGeom>
        <a:gradFill flip="none" rotWithShape="0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Convert text to vector of term frequencies</a:t>
          </a:r>
        </a:p>
      </dsp:txBody>
      <dsp:txXfrm>
        <a:off x="4159943" y="1689049"/>
        <a:ext cx="1172867" cy="2040568"/>
      </dsp:txXfrm>
    </dsp:sp>
    <dsp:sp modelId="{2E33D45B-B7F2-4B64-BD2E-1DD2C19AC766}">
      <dsp:nvSpPr>
        <dsp:cNvPr id="0" name=""/>
        <dsp:cNvSpPr/>
      </dsp:nvSpPr>
      <dsp:spPr>
        <a:xfrm>
          <a:off x="5461248" y="1625600"/>
          <a:ext cx="1299765" cy="2167466"/>
        </a:xfrm>
        <a:prstGeom prst="roundRect">
          <a:avLst/>
        </a:prstGeom>
        <a:gradFill flip="none" rotWithShape="0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Visualize trends</a:t>
          </a:r>
        </a:p>
      </dsp:txBody>
      <dsp:txXfrm>
        <a:off x="5524697" y="1689049"/>
        <a:ext cx="1172867" cy="2040568"/>
      </dsp:txXfrm>
    </dsp:sp>
    <dsp:sp modelId="{22420733-340E-4377-AE65-4F213759539C}">
      <dsp:nvSpPr>
        <dsp:cNvPr id="0" name=""/>
        <dsp:cNvSpPr/>
      </dsp:nvSpPr>
      <dsp:spPr>
        <a:xfrm>
          <a:off x="6826001" y="1625600"/>
          <a:ext cx="1299765" cy="2167466"/>
        </a:xfrm>
        <a:prstGeom prst="roundRect">
          <a:avLst/>
        </a:prstGeom>
        <a:gradFill flip="none" rotWithShape="0">
          <a:gsLst>
            <a:gs pos="0">
              <a:srgbClr val="122446"/>
            </a:gs>
            <a:gs pos="100000">
              <a:srgbClr val="0070C0"/>
            </a:gs>
          </a:gsLst>
          <a:path path="circle">
            <a:fillToRect l="100000" t="100000"/>
          </a:path>
          <a:tileRect r="-100000" b="-10000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Keyword search functionality to find relevant articles that give business insights</a:t>
          </a:r>
        </a:p>
      </dsp:txBody>
      <dsp:txXfrm>
        <a:off x="6889450" y="1689049"/>
        <a:ext cx="1172867" cy="2040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5CC24AF-6E23-44D9-B8CB-B08F848413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B1FE4D-2A18-460D-AEDB-55E693DE379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04F70-5B17-4A81-B38D-48D73EB67333}" type="datetimeFigureOut">
              <a:rPr lang="en-US" smtClean="0"/>
              <a:t>8/26/2020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38B48-95C6-4697-9E8B-16A1B02ED5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ADBAE5-72B1-492F-84F1-3790FD1CEE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35180E-AC38-42BD-BFB8-0B89A810B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181459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0.png>
</file>

<file path=ppt/media/image11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443E5F-DC70-4B12-8C99-5B6F1F6F6506}" type="datetimeFigureOut">
              <a:rPr lang="en-US" smtClean="0"/>
              <a:t>8/26/2020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0F67C9-9576-4814-ACCA-5E6CDB83B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87454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2F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755110" y="3084382"/>
            <a:ext cx="10684021" cy="6123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cap="all" baseline="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PRESENTATION SUBTITLE</a:t>
            </a:r>
          </a:p>
        </p:txBody>
      </p:sp>
      <p:sp>
        <p:nvSpPr>
          <p:cNvPr id="27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755110" y="3981389"/>
            <a:ext cx="10684021" cy="6123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  <p:sp>
        <p:nvSpPr>
          <p:cNvPr id="28" name="Text Placeholder 24"/>
          <p:cNvSpPr>
            <a:spLocks noGrp="1"/>
          </p:cNvSpPr>
          <p:nvPr>
            <p:ph type="body" sz="quarter" idx="13" hasCustomPrompt="1"/>
          </p:nvPr>
        </p:nvSpPr>
        <p:spPr>
          <a:xfrm>
            <a:off x="755110" y="4232439"/>
            <a:ext cx="10684021" cy="6123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Job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159" y="5014795"/>
            <a:ext cx="4948480" cy="1195882"/>
          </a:xfrm>
          <a:prstGeom prst="rect">
            <a:avLst/>
          </a:prstGeom>
        </p:spPr>
      </p:pic>
      <p:sp>
        <p:nvSpPr>
          <p:cNvPr id="25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755111" y="2221008"/>
            <a:ext cx="10684021" cy="86337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1" cap="all" baseline="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CLICK TO ENTER PRESENTATION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364476" y="6471595"/>
            <a:ext cx="3463048" cy="2857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DOCUMENT PROTECTION GOES HERE</a:t>
            </a:r>
          </a:p>
        </p:txBody>
      </p:sp>
    </p:spTree>
    <p:extLst>
      <p:ext uri="{BB962C8B-B14F-4D97-AF65-F5344CB8AC3E}">
        <p14:creationId xmlns:p14="http://schemas.microsoft.com/office/powerpoint/2010/main" val="2100507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237028"/>
            <a:ext cx="12192000" cy="641100"/>
          </a:xfrm>
          <a:prstGeom prst="rect">
            <a:avLst/>
          </a:prstGeom>
          <a:solidFill>
            <a:srgbClr val="002F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116" y="6370886"/>
            <a:ext cx="1722797" cy="416342"/>
          </a:xfrm>
          <a:prstGeom prst="rect">
            <a:avLst/>
          </a:prstGeom>
        </p:spPr>
      </p:pic>
      <p:sp>
        <p:nvSpPr>
          <p:cNvPr id="7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353512"/>
            <a:ext cx="6618169" cy="560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cap="all" baseline="0">
                <a:solidFill>
                  <a:srgbClr val="002F6C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CLICK TO ENTER HEADER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18693" y="6366995"/>
            <a:ext cx="4193946" cy="39374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FOOTER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364476" y="6471595"/>
            <a:ext cx="3463048" cy="2857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DOCUMENT PROTECTION GOES HERE</a:t>
            </a:r>
          </a:p>
        </p:txBody>
      </p:sp>
    </p:spTree>
    <p:extLst>
      <p:ext uri="{BB962C8B-B14F-4D97-AF65-F5344CB8AC3E}">
        <p14:creationId xmlns:p14="http://schemas.microsoft.com/office/powerpoint/2010/main" val="1611041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bg>
      <p:bgPr>
        <a:solidFill>
          <a:srgbClr val="002F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390" y="2397012"/>
            <a:ext cx="8125218" cy="196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66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5951" y="458788"/>
            <a:ext cx="9749367" cy="531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27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Blue Header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23702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237028"/>
            <a:ext cx="12192000" cy="641100"/>
          </a:xfrm>
          <a:prstGeom prst="rect">
            <a:avLst/>
          </a:prstGeom>
          <a:solidFill>
            <a:srgbClr val="002F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116" y="6370886"/>
            <a:ext cx="1722797" cy="416342"/>
          </a:xfrm>
          <a:prstGeom prst="rect">
            <a:avLst/>
          </a:prstGeom>
        </p:spPr>
      </p:pic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353512"/>
            <a:ext cx="6618169" cy="560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cap="all" baseline="0">
                <a:solidFill>
                  <a:srgbClr val="002F6C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CLICK TO ENTER HEADER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118693" y="6366995"/>
            <a:ext cx="4193946" cy="39374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FOOTER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7151569" y="2594573"/>
            <a:ext cx="5040431" cy="3246765"/>
          </a:xfrm>
          <a:prstGeom prst="rect">
            <a:avLst/>
          </a:prstGeom>
          <a:solidFill>
            <a:srgbClr val="FFFFFF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7358796" y="2737125"/>
            <a:ext cx="4625974" cy="2961660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tIns="91440" bIns="91440" anchor="ctr">
            <a:normAutofit/>
          </a:bodyPr>
          <a:lstStyle>
            <a:lvl1pPr marL="0" indent="0" algn="r">
              <a:lnSpc>
                <a:spcPct val="90000"/>
              </a:lnSpc>
              <a:spcBef>
                <a:spcPts val="0"/>
              </a:spcBef>
              <a:buNone/>
              <a:defRPr sz="4000" kern="1200" cap="all" baseline="0">
                <a:solidFill>
                  <a:srgbClr val="00A3E0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ADD MESSAGE                HERE.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364476" y="6471595"/>
            <a:ext cx="3463048" cy="2857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DOCUMENT PROTECTION GOES HERE</a:t>
            </a:r>
          </a:p>
        </p:txBody>
      </p:sp>
    </p:spTree>
    <p:extLst>
      <p:ext uri="{BB962C8B-B14F-4D97-AF65-F5344CB8AC3E}">
        <p14:creationId xmlns:p14="http://schemas.microsoft.com/office/powerpoint/2010/main" val="2744922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White Header and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23702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237028"/>
            <a:ext cx="12192000" cy="641100"/>
          </a:xfrm>
          <a:prstGeom prst="rect">
            <a:avLst/>
          </a:prstGeom>
          <a:solidFill>
            <a:srgbClr val="002F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116" y="6370886"/>
            <a:ext cx="1722797" cy="416342"/>
          </a:xfrm>
          <a:prstGeom prst="rect">
            <a:avLst/>
          </a:prstGeom>
        </p:spPr>
      </p:pic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353512"/>
            <a:ext cx="6618169" cy="560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cap="all" baseline="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CLICK TO ENTER HEADER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118693" y="6366995"/>
            <a:ext cx="4193946" cy="39374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FOOTER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7151569" y="2594573"/>
            <a:ext cx="5040431" cy="3246765"/>
          </a:xfrm>
          <a:prstGeom prst="rect">
            <a:avLst/>
          </a:prstGeom>
          <a:solidFill>
            <a:srgbClr val="FFFFFF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7358796" y="2737125"/>
            <a:ext cx="4625974" cy="2961660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tIns="91440" bIns="91440" anchor="ctr">
            <a:normAutofit/>
          </a:bodyPr>
          <a:lstStyle>
            <a:lvl1pPr marL="0" indent="0" algn="r">
              <a:lnSpc>
                <a:spcPct val="90000"/>
              </a:lnSpc>
              <a:spcBef>
                <a:spcPts val="0"/>
              </a:spcBef>
              <a:buNone/>
              <a:defRPr sz="4000" kern="1200" cap="all" baseline="0">
                <a:solidFill>
                  <a:srgbClr val="00A3E0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ADD MESSAGE                HERE.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364476" y="6471595"/>
            <a:ext cx="3463048" cy="2857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DOCUMENT PROTECTION GOES HERE</a:t>
            </a:r>
          </a:p>
        </p:txBody>
      </p:sp>
    </p:spTree>
    <p:extLst>
      <p:ext uri="{BB962C8B-B14F-4D97-AF65-F5344CB8AC3E}">
        <p14:creationId xmlns:p14="http://schemas.microsoft.com/office/powerpoint/2010/main" val="7928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Blue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23702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237028"/>
            <a:ext cx="12192000" cy="641100"/>
          </a:xfrm>
          <a:prstGeom prst="rect">
            <a:avLst/>
          </a:prstGeom>
          <a:solidFill>
            <a:srgbClr val="002F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116" y="6370886"/>
            <a:ext cx="1722797" cy="416342"/>
          </a:xfrm>
          <a:prstGeom prst="rect">
            <a:avLst/>
          </a:prstGeom>
        </p:spPr>
      </p:pic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353512"/>
            <a:ext cx="6618169" cy="560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cap="all" baseline="0">
                <a:solidFill>
                  <a:srgbClr val="002F6C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CLICK TO ENTER HEADER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118693" y="6366995"/>
            <a:ext cx="4193946" cy="39374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FOOTER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364476" y="6471595"/>
            <a:ext cx="3463048" cy="2857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DOCUMENT PROTECTION GOES HERE</a:t>
            </a:r>
          </a:p>
        </p:txBody>
      </p:sp>
    </p:spTree>
    <p:extLst>
      <p:ext uri="{BB962C8B-B14F-4D97-AF65-F5344CB8AC3E}">
        <p14:creationId xmlns:p14="http://schemas.microsoft.com/office/powerpoint/2010/main" val="587959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White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23702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237028"/>
            <a:ext cx="12192000" cy="641100"/>
          </a:xfrm>
          <a:prstGeom prst="rect">
            <a:avLst/>
          </a:prstGeom>
          <a:solidFill>
            <a:srgbClr val="002F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116" y="6370886"/>
            <a:ext cx="1722797" cy="416342"/>
          </a:xfrm>
          <a:prstGeom prst="rect">
            <a:avLst/>
          </a:prstGeom>
        </p:spPr>
      </p:pic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353512"/>
            <a:ext cx="6618169" cy="560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cap="all" baseline="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CLICK TO ENTER HEADER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118693" y="6366995"/>
            <a:ext cx="4193946" cy="39374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FOOTER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364476" y="6471595"/>
            <a:ext cx="3463048" cy="2857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DOCUMENT PROTECTION GOES HERE</a:t>
            </a:r>
          </a:p>
        </p:txBody>
      </p:sp>
    </p:spTree>
    <p:extLst>
      <p:ext uri="{BB962C8B-B14F-4D97-AF65-F5344CB8AC3E}">
        <p14:creationId xmlns:p14="http://schemas.microsoft.com/office/powerpoint/2010/main" val="3897133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out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23702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237028"/>
            <a:ext cx="12192000" cy="641100"/>
          </a:xfrm>
          <a:prstGeom prst="rect">
            <a:avLst/>
          </a:prstGeom>
          <a:solidFill>
            <a:srgbClr val="002F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116" y="6370886"/>
            <a:ext cx="1722797" cy="416342"/>
          </a:xfrm>
          <a:prstGeom prst="rect">
            <a:avLst/>
          </a:prstGeom>
        </p:spPr>
      </p:pic>
      <p:sp>
        <p:nvSpPr>
          <p:cNvPr id="12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118693" y="6366995"/>
            <a:ext cx="4193946" cy="39374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FOOTER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7358796" y="2737125"/>
            <a:ext cx="4625974" cy="2961660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anchor="ctr">
            <a:normAutofit/>
          </a:bodyPr>
          <a:lstStyle>
            <a:lvl1pPr marL="0" indent="0" algn="r">
              <a:lnSpc>
                <a:spcPct val="90000"/>
              </a:lnSpc>
              <a:spcBef>
                <a:spcPts val="0"/>
              </a:spcBef>
              <a:buNone/>
              <a:defRPr sz="4000" kern="1200" cap="all" baseline="0">
                <a:solidFill>
                  <a:srgbClr val="00A3E0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ADD MESSAGE                HERE.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364476" y="6471595"/>
            <a:ext cx="3463048" cy="2857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DOCUMENT PROTECTION GOES HERE</a:t>
            </a:r>
          </a:p>
        </p:txBody>
      </p:sp>
    </p:spTree>
    <p:extLst>
      <p:ext uri="{BB962C8B-B14F-4D97-AF65-F5344CB8AC3E}">
        <p14:creationId xmlns:p14="http://schemas.microsoft.com/office/powerpoint/2010/main" val="3571934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">
    <p:bg>
      <p:bgPr>
        <a:solidFill>
          <a:srgbClr val="002F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755111" y="2613367"/>
            <a:ext cx="10684021" cy="86337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1" cap="all" baseline="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CLICK TO ENTER TRANSITION TITLE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116" y="6370886"/>
            <a:ext cx="1722797" cy="416342"/>
          </a:xfrm>
          <a:prstGeom prst="rect">
            <a:avLst/>
          </a:prstGeom>
        </p:spPr>
      </p:pic>
      <p:sp>
        <p:nvSpPr>
          <p:cNvPr id="12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755110" y="3536666"/>
            <a:ext cx="10684021" cy="6123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cap="all" baseline="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TRANSITION SUBTITLE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118693" y="6366995"/>
            <a:ext cx="4193946" cy="39374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FOOTER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364476" y="6471595"/>
            <a:ext cx="3463048" cy="2857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DOCUMENT PROTECTION GOES HERE</a:t>
            </a:r>
          </a:p>
        </p:txBody>
      </p:sp>
    </p:spTree>
    <p:extLst>
      <p:ext uri="{BB962C8B-B14F-4D97-AF65-F5344CB8AC3E}">
        <p14:creationId xmlns:p14="http://schemas.microsoft.com/office/powerpoint/2010/main" val="125263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237028"/>
            <a:ext cx="12192000" cy="641100"/>
          </a:xfrm>
          <a:prstGeom prst="rect">
            <a:avLst/>
          </a:prstGeom>
          <a:solidFill>
            <a:srgbClr val="002F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116" y="6370886"/>
            <a:ext cx="1722797" cy="416342"/>
          </a:xfrm>
          <a:prstGeom prst="rect">
            <a:avLst/>
          </a:prstGeom>
        </p:spPr>
      </p:pic>
      <p:sp>
        <p:nvSpPr>
          <p:cNvPr id="9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353512"/>
            <a:ext cx="6618169" cy="560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cap="all" baseline="0">
                <a:solidFill>
                  <a:srgbClr val="002F6C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CLICK TO ENTER HEADER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7358796" y="2737125"/>
            <a:ext cx="4625974" cy="29616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90000"/>
              </a:lnSpc>
              <a:spcBef>
                <a:spcPts val="0"/>
              </a:spcBef>
              <a:buNone/>
              <a:defRPr sz="4000" kern="1200" cap="all" baseline="0">
                <a:solidFill>
                  <a:srgbClr val="00A3E0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ADD MESSAGE                HERE.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 hasCustomPrompt="1"/>
          </p:nvPr>
        </p:nvSpPr>
        <p:spPr>
          <a:xfrm>
            <a:off x="533399" y="1311425"/>
            <a:ext cx="6096000" cy="43873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aseline="0">
                <a:solidFill>
                  <a:srgbClr val="63666A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enter text.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18693" y="6366995"/>
            <a:ext cx="4193946" cy="39374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FOOTER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364476" y="6471595"/>
            <a:ext cx="3463048" cy="2857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DOCUMENT PROTECTION GOES HERE</a:t>
            </a:r>
          </a:p>
        </p:txBody>
      </p:sp>
    </p:spTree>
    <p:extLst>
      <p:ext uri="{BB962C8B-B14F-4D97-AF65-F5344CB8AC3E}">
        <p14:creationId xmlns:p14="http://schemas.microsoft.com/office/powerpoint/2010/main" val="643111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Text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237028"/>
            <a:ext cx="12192000" cy="641100"/>
          </a:xfrm>
          <a:prstGeom prst="rect">
            <a:avLst/>
          </a:prstGeom>
          <a:solidFill>
            <a:srgbClr val="002F6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2116" y="6370886"/>
            <a:ext cx="1722797" cy="416342"/>
          </a:xfrm>
          <a:prstGeom prst="rect">
            <a:avLst/>
          </a:prstGeom>
        </p:spPr>
      </p:pic>
      <p:sp>
        <p:nvSpPr>
          <p:cNvPr id="9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353512"/>
            <a:ext cx="6618169" cy="5608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cap="all" baseline="0">
                <a:solidFill>
                  <a:srgbClr val="002F6C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CLICK TO ENTER HEADER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7358796" y="2737125"/>
            <a:ext cx="4625974" cy="29616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lnSpc>
                <a:spcPct val="90000"/>
              </a:lnSpc>
              <a:spcBef>
                <a:spcPts val="0"/>
              </a:spcBef>
              <a:buNone/>
              <a:defRPr sz="4000" kern="1200" cap="all" baseline="0">
                <a:solidFill>
                  <a:srgbClr val="00A3E0"/>
                </a:solidFill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dirty="0"/>
              <a:t>ADD MESSAGE                HERE.</a:t>
            </a:r>
          </a:p>
        </p:txBody>
      </p:sp>
      <p:sp>
        <p:nvSpPr>
          <p:cNvPr id="11" name="Content Placeholder 12"/>
          <p:cNvSpPr>
            <a:spLocks noGrp="1"/>
          </p:cNvSpPr>
          <p:nvPr>
            <p:ph sz="quarter" idx="12" hasCustomPrompt="1"/>
          </p:nvPr>
        </p:nvSpPr>
        <p:spPr>
          <a:xfrm>
            <a:off x="533399" y="1311425"/>
            <a:ext cx="6096000" cy="4387360"/>
          </a:xfrm>
          <a:prstGeom prst="rect">
            <a:avLst/>
          </a:prstGeo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800" baseline="0">
                <a:solidFill>
                  <a:srgbClr val="63666A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enter bulleted text.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18693" y="6366995"/>
            <a:ext cx="4193946" cy="39374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FOOTER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364476" y="6471595"/>
            <a:ext cx="3463048" cy="28575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9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1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DOCUMENT PROTECTION GOES HERE</a:t>
            </a:r>
          </a:p>
        </p:txBody>
      </p:sp>
    </p:spTree>
    <p:extLst>
      <p:ext uri="{BB962C8B-B14F-4D97-AF65-F5344CB8AC3E}">
        <p14:creationId xmlns:p14="http://schemas.microsoft.com/office/powerpoint/2010/main" val="3556642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0765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F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B8170-36EF-449D-BADC-CC1D01F945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ANALYZING NEWS using NLP TECHNIQUES</a:t>
            </a:r>
          </a:p>
        </p:txBody>
      </p:sp>
    </p:spTree>
    <p:extLst>
      <p:ext uri="{BB962C8B-B14F-4D97-AF65-F5344CB8AC3E}">
        <p14:creationId xmlns:p14="http://schemas.microsoft.com/office/powerpoint/2010/main" val="360939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A6269-B08C-45BB-A769-40FC53FD89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353512"/>
            <a:ext cx="9004883" cy="582141"/>
          </a:xfrm>
        </p:spPr>
        <p:txBody>
          <a:bodyPr/>
          <a:lstStyle/>
          <a:p>
            <a:r>
              <a:rPr lang="en-US" dirty="0"/>
              <a:t>overview	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838096-A5B7-467E-88C9-99FCF0000E5B}"/>
              </a:ext>
            </a:extLst>
          </p:cNvPr>
          <p:cNvSpPr txBox="1"/>
          <p:nvPr/>
        </p:nvSpPr>
        <p:spPr>
          <a:xfrm>
            <a:off x="533400" y="1028700"/>
            <a:ext cx="114935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Objective</a:t>
            </a:r>
          </a:p>
          <a:p>
            <a:pPr marL="457200" indent="-457200">
              <a:buAutoNum type="arabicPeriod"/>
            </a:pPr>
            <a:r>
              <a:rPr lang="en-US" sz="2400" dirty="0"/>
              <a:t>Capture important events that occurred during the timeframe of these articles, and how they changed overtime ? </a:t>
            </a:r>
          </a:p>
          <a:p>
            <a:pPr marL="457200" indent="-457200">
              <a:buAutoNum type="arabicPeriod"/>
            </a:pPr>
            <a:r>
              <a:rPr lang="en-US" sz="2400" dirty="0"/>
              <a:t>Analyze ways that can inform stakeholders of strategic business decisions.</a:t>
            </a:r>
          </a:p>
          <a:p>
            <a:endParaRPr lang="en-US" altLang="ja-JP" b="0" dirty="0">
              <a:ea typeface="Geneva" pitchFamily="124" charset="-128"/>
            </a:endParaRPr>
          </a:p>
          <a:p>
            <a:r>
              <a:rPr lang="en-US" altLang="ja-JP" sz="2400" b="1" dirty="0">
                <a:ea typeface="Geneva" pitchFamily="124" charset="-128"/>
              </a:rPr>
              <a:t>About the dataset</a:t>
            </a:r>
          </a:p>
          <a:p>
            <a:pPr marL="285750" indent="-285750">
              <a:buFontTx/>
              <a:buChar char="-"/>
            </a:pPr>
            <a:r>
              <a:rPr lang="en-US" altLang="ja-JP" dirty="0">
                <a:ea typeface="Geneva" pitchFamily="124" charset="-128"/>
              </a:rPr>
              <a:t>Dataset has ~ 143000 articles</a:t>
            </a:r>
          </a:p>
          <a:p>
            <a:pPr marL="285750" indent="-285750">
              <a:buFontTx/>
              <a:buChar char="-"/>
            </a:pPr>
            <a:r>
              <a:rPr lang="en-US" altLang="ja-JP" dirty="0">
                <a:ea typeface="Geneva" pitchFamily="124" charset="-128"/>
              </a:rPr>
              <a:t>99.7% of articles are between 2015-2017</a:t>
            </a:r>
          </a:p>
          <a:p>
            <a:pPr marL="285750" indent="-285750">
              <a:buFontTx/>
              <a:buChar char="-"/>
            </a:pPr>
            <a:r>
              <a:rPr lang="en-US" altLang="ja-JP" dirty="0">
                <a:ea typeface="Geneva" pitchFamily="124" charset="-128"/>
              </a:rPr>
              <a:t>Distribution of articles by publisher is skewed</a:t>
            </a:r>
          </a:p>
          <a:p>
            <a:pPr marL="285750" indent="-285750">
              <a:buFontTx/>
              <a:buChar char="-"/>
            </a:pPr>
            <a:endParaRPr lang="en-US" altLang="ja-JP" dirty="0">
              <a:ea typeface="Geneva" pitchFamily="124" charset="-128"/>
            </a:endParaRPr>
          </a:p>
          <a:p>
            <a:pPr marL="285750" indent="-285750">
              <a:buFontTx/>
              <a:buChar char="-"/>
            </a:pPr>
            <a:endParaRPr lang="en-US" altLang="ja-JP" dirty="0">
              <a:ea typeface="Geneva" pitchFamily="124" charset="-128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9A9C87-F8F2-4865-A78C-7F893206E8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0"/>
          <a:stretch/>
        </p:blipFill>
        <p:spPr>
          <a:xfrm>
            <a:off x="7065283" y="3099911"/>
            <a:ext cx="4593317" cy="30698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0758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F6E3D0-571A-4C8D-A370-93D13A1877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353512"/>
            <a:ext cx="7950200" cy="560887"/>
          </a:xfrm>
        </p:spPr>
        <p:txBody>
          <a:bodyPr/>
          <a:lstStyle/>
          <a:p>
            <a:r>
              <a:rPr lang="en-US" dirty="0"/>
              <a:t>HIGH LEVEL APPROACH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E906A93E-F526-4913-92A6-F9903C1784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47214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1342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erson standing in front of a body of water&#10;&#10;Description automatically generated">
            <a:extLst>
              <a:ext uri="{FF2B5EF4-FFF2-40B4-BE49-F238E27FC236}">
                <a16:creationId xmlns:a16="http://schemas.microsoft.com/office/drawing/2014/main" id="{AE77CE5B-8C9E-4031-A0CD-AC1E042FED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5061" y="3664556"/>
            <a:ext cx="1943357" cy="12275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490804-47A6-4916-A0E5-B9642FD913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353512"/>
            <a:ext cx="8842375" cy="560887"/>
          </a:xfrm>
        </p:spPr>
        <p:txBody>
          <a:bodyPr/>
          <a:lstStyle/>
          <a:p>
            <a:r>
              <a:rPr lang="en-US" dirty="0"/>
              <a:t>FINDINGS – MAJOR EVENTS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5E49F1E3-E6AD-48B4-8CA4-E8BF847F730D}"/>
              </a:ext>
            </a:extLst>
          </p:cNvPr>
          <p:cNvSpPr txBox="1">
            <a:spLocks noChangeArrowheads="1"/>
          </p:cNvSpPr>
          <p:nvPr/>
        </p:nvSpPr>
        <p:spPr>
          <a:xfrm>
            <a:off x="533401" y="1130300"/>
            <a:ext cx="3386846" cy="31480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en-US" sz="1800" dirty="0">
                <a:ea typeface="Geneva" pitchFamily="124" charset="-128"/>
              </a:rPr>
              <a:t>2015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Boston Bomb Trial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Aaron Hernandez Murder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South Carolina Shooting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Charlie Hebdo attack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Women’s World Cup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Climate Change agreement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en-US" sz="1800" dirty="0">
              <a:ea typeface="Geneva" pitchFamily="124" charset="-128"/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CC4A401-CC52-403B-ACDB-F90C365FE7B7}"/>
              </a:ext>
            </a:extLst>
          </p:cNvPr>
          <p:cNvSpPr txBox="1">
            <a:spLocks noChangeArrowheads="1"/>
          </p:cNvSpPr>
          <p:nvPr/>
        </p:nvSpPr>
        <p:spPr>
          <a:xfrm>
            <a:off x="3920247" y="1130300"/>
            <a:ext cx="3386846" cy="26245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en-US" sz="1800" dirty="0">
                <a:ea typeface="Geneva" pitchFamily="124" charset="-128"/>
              </a:rPr>
              <a:t>2016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Donald Trump won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Gun Control debate (most likely due to Orlando shooting)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Flint Water Crisis (state of emergency was declared in Geneses county)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4CF5F4-86F0-415F-871B-E42DF831D8A3}"/>
              </a:ext>
            </a:extLst>
          </p:cNvPr>
          <p:cNvSpPr txBox="1">
            <a:spLocks noChangeArrowheads="1"/>
          </p:cNvSpPr>
          <p:nvPr/>
        </p:nvSpPr>
        <p:spPr>
          <a:xfrm>
            <a:off x="533401" y="3558973"/>
            <a:ext cx="3386846" cy="26245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en-US" sz="1800" dirty="0">
                <a:ea typeface="Geneva" pitchFamily="124" charset="-128"/>
              </a:rPr>
              <a:t>2017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Trump Immigration Ban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La </a:t>
            </a:r>
            <a:r>
              <a:rPr lang="en-US" altLang="en-US" sz="1800" dirty="0" err="1">
                <a:ea typeface="Geneva" pitchFamily="124" charset="-128"/>
              </a:rPr>
              <a:t>la</a:t>
            </a:r>
            <a:r>
              <a:rPr lang="en-US" altLang="en-US" sz="1800" dirty="0">
                <a:ea typeface="Geneva" pitchFamily="124" charset="-128"/>
              </a:rPr>
              <a:t> Land released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Dakota access pipeline issue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White House Correspondent Dinner</a:t>
            </a:r>
          </a:p>
          <a:p>
            <a:pPr marL="0"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Marine Le Pen – French presidential election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34533040-99C1-4B81-B6F8-C3E30AFC51B9}"/>
              </a:ext>
            </a:extLst>
          </p:cNvPr>
          <p:cNvSpPr txBox="1">
            <a:spLocks noChangeArrowheads="1"/>
          </p:cNvSpPr>
          <p:nvPr/>
        </p:nvSpPr>
        <p:spPr>
          <a:xfrm>
            <a:off x="7692959" y="1090581"/>
            <a:ext cx="3929974" cy="262457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en-US" sz="1800" dirty="0">
                <a:ea typeface="Geneva" pitchFamily="124" charset="-128"/>
              </a:rPr>
              <a:t>While across 2015-2016, and 2016-2017 we see a theme of some of the issues being consistently reported in news like -   Black Lives Matter movement</a:t>
            </a:r>
          </a:p>
          <a:p>
            <a:pPr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South China Sea issue</a:t>
            </a:r>
          </a:p>
          <a:p>
            <a:pPr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Iran Nuclear Deal</a:t>
            </a:r>
          </a:p>
          <a:p>
            <a:pPr>
              <a:lnSpc>
                <a:spcPct val="120000"/>
              </a:lnSpc>
              <a:spcBef>
                <a:spcPts val="0"/>
              </a:spcBef>
              <a:buFontTx/>
              <a:buChar char="-"/>
            </a:pPr>
            <a:r>
              <a:rPr lang="en-US" altLang="en-US" sz="1800" dirty="0">
                <a:ea typeface="Geneva" pitchFamily="124" charset="-128"/>
              </a:rPr>
              <a:t>Police officer shooting</a:t>
            </a:r>
          </a:p>
        </p:txBody>
      </p:sp>
      <p:pic>
        <p:nvPicPr>
          <p:cNvPr id="13" name="Picture 12" descr="A group of people around each other&#10;&#10;Description automatically generated">
            <a:extLst>
              <a:ext uri="{FF2B5EF4-FFF2-40B4-BE49-F238E27FC236}">
                <a16:creationId xmlns:a16="http://schemas.microsoft.com/office/drawing/2014/main" id="{E1472C1F-6871-4F23-8D78-D850E4F2E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062" y="5006186"/>
            <a:ext cx="1951018" cy="10974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92626053-E135-4832-81F9-9714C5C04F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847" y="3558973"/>
            <a:ext cx="1857233" cy="10446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 descr="A group of people standing in front of a crowd posing for the camera&#10;&#10;Description automatically generated">
            <a:extLst>
              <a:ext uri="{FF2B5EF4-FFF2-40B4-BE49-F238E27FC236}">
                <a16:creationId xmlns:a16="http://schemas.microsoft.com/office/drawing/2014/main" id="{A2C299DC-808A-4103-A6AD-4002063C83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353" y="5064467"/>
            <a:ext cx="1602035" cy="9011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Picture 20" descr="A close up of clouds in the sky&#10;&#10;Description automatically generated">
            <a:extLst>
              <a:ext uri="{FF2B5EF4-FFF2-40B4-BE49-F238E27FC236}">
                <a16:creationId xmlns:a16="http://schemas.microsoft.com/office/drawing/2014/main" id="{8A97499C-8BA1-4A1A-B076-07AF1703D6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369" y="5006186"/>
            <a:ext cx="2043692" cy="10729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Picture 22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B518798F-D6E3-417A-89AF-CE2DD7AFBC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652" y="3640016"/>
            <a:ext cx="1943358" cy="12955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61029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59F668-D250-47C1-974F-47AB1D55BC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Searching relevant news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2DA6960-E9E0-4310-BFAB-DA7FFDF4FC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1" y="1049338"/>
            <a:ext cx="5046784" cy="4848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20663" indent="-220663">
              <a:spcBef>
                <a:spcPct val="20000"/>
              </a:spcBef>
              <a:buFont typeface="Symbol" panose="05050102010706020507" pitchFamily="18" charset="2"/>
              <a:buChar char="·"/>
              <a:defRPr sz="2000" b="1">
                <a:solidFill>
                  <a:schemeClr val="folHlink"/>
                </a:solidFill>
                <a:latin typeface="Arial" panose="020B0604020202020204" pitchFamily="34" charset="0"/>
                <a:ea typeface="Geneva" pitchFamily="124" charset="-128"/>
                <a:sym typeface="Symbol" panose="05050102010706020507" pitchFamily="18" charset="2"/>
              </a:defRPr>
            </a:lvl1pPr>
            <a:lvl2pPr marL="742950" indent="-285750">
              <a:spcBef>
                <a:spcPct val="20000"/>
              </a:spcBef>
              <a:buFont typeface="Symbol" panose="05050102010706020507" pitchFamily="18" charset="2"/>
              <a:buChar char="-"/>
              <a:defRPr sz="2000" b="1" i="1">
                <a:solidFill>
                  <a:schemeClr val="folHlink"/>
                </a:solidFill>
                <a:latin typeface="Arial" panose="020B0604020202020204" pitchFamily="34" charset="0"/>
                <a:ea typeface="Geneva" pitchFamily="124" charset="-128"/>
                <a:sym typeface="Symbol" panose="05050102010706020507" pitchFamily="18" charset="2"/>
              </a:defRPr>
            </a:lvl2pPr>
            <a:lvl3pPr marL="1143000" indent="-228600">
              <a:spcBef>
                <a:spcPct val="20000"/>
              </a:spcBef>
              <a:buFont typeface="Symbol" panose="05050102010706020507" pitchFamily="18" charset="2"/>
              <a:buChar char="·"/>
              <a:defRPr sz="2000">
                <a:solidFill>
                  <a:schemeClr val="folHlink"/>
                </a:solidFill>
                <a:latin typeface="Arial" panose="020B0604020202020204" pitchFamily="34" charset="0"/>
                <a:ea typeface="Geneva" pitchFamily="124" charset="-128"/>
                <a:sym typeface="Symbol" panose="05050102010706020507" pitchFamily="18" charset="2"/>
              </a:defRPr>
            </a:lvl3pPr>
            <a:lvl4pPr marL="1600200" indent="-228600">
              <a:spcBef>
                <a:spcPct val="20000"/>
              </a:spcBef>
              <a:buFont typeface="Symbol" panose="05050102010706020507" pitchFamily="18" charset="2"/>
              <a:buChar char="-"/>
              <a:defRPr sz="2000" i="1">
                <a:solidFill>
                  <a:schemeClr val="folHlink"/>
                </a:solidFill>
                <a:latin typeface="Arial" panose="020B0604020202020204" pitchFamily="34" charset="0"/>
                <a:ea typeface="Geneva" pitchFamily="124" charset="-128"/>
                <a:sym typeface="Symbol" panose="05050102010706020507" pitchFamily="18" charset="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  <a:ea typeface="Geneva" pitchFamily="124" charset="-128"/>
                <a:sym typeface="Symbol" panose="05050102010706020507" pitchFamily="18" charset="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  <a:ea typeface="Geneva" pitchFamily="124" charset="-128"/>
                <a:sym typeface="Symbol" panose="05050102010706020507" pitchFamily="18" charset="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  <a:ea typeface="Geneva" pitchFamily="124" charset="-128"/>
                <a:sym typeface="Symbol" panose="05050102010706020507" pitchFamily="18" charset="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  <a:ea typeface="Geneva" pitchFamily="124" charset="-128"/>
                <a:sym typeface="Symbol" panose="05050102010706020507" pitchFamily="18" charset="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Arial" panose="020B0604020202020204" pitchFamily="34" charset="0"/>
                <a:ea typeface="Geneva" pitchFamily="124" charset="-128"/>
                <a:sym typeface="Symbol" panose="05050102010706020507" pitchFamily="18" charset="2"/>
              </a:defRPr>
            </a:lvl9pPr>
          </a:lstStyle>
          <a:p>
            <a:pPr eaLnBrk="1" hangingPunct="1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en-US" altLang="en-US" sz="1800" dirty="0">
                <a:solidFill>
                  <a:srgbClr val="000000"/>
                </a:solidFill>
                <a:latin typeface="+mn-lt"/>
              </a:rPr>
              <a:t>How this can help?</a:t>
            </a:r>
          </a:p>
          <a:p>
            <a:pPr eaLnBrk="1" hangingPunct="1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endParaRPr lang="en-US" altLang="en-US" sz="1800" dirty="0">
              <a:solidFill>
                <a:srgbClr val="000000"/>
              </a:solidFill>
              <a:latin typeface="+mn-lt"/>
            </a:endParaRPr>
          </a:p>
          <a:p>
            <a:pPr eaLnBrk="1" hangingPunct="1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en-US" altLang="en-US" sz="1800" b="0" dirty="0">
                <a:solidFill>
                  <a:srgbClr val="000000"/>
                </a:solidFill>
                <a:latin typeface="+mn-lt"/>
              </a:rPr>
              <a:t>As seen in the right image, given a search term I was able to pull relevant articles, which now a  stakeholder can make informed strategic business decision that might affect Lockheed given announcement of Rockwell’s billion-dollar purchase of B/E Aerospace.</a:t>
            </a:r>
          </a:p>
          <a:p>
            <a:pPr eaLnBrk="1" hangingPunct="1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endParaRPr lang="en-US" altLang="en-US" sz="1800" b="0" dirty="0">
              <a:solidFill>
                <a:srgbClr val="000000"/>
              </a:solidFill>
              <a:latin typeface="+mn-lt"/>
            </a:endParaRPr>
          </a:p>
          <a:p>
            <a:pPr eaLnBrk="1" hangingPunct="1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en-US" altLang="en-US" sz="1800" dirty="0">
                <a:solidFill>
                  <a:srgbClr val="000000"/>
                </a:solidFill>
                <a:latin typeface="+mn-lt"/>
              </a:rPr>
              <a:t>What else can we do?</a:t>
            </a:r>
          </a:p>
          <a:p>
            <a:pPr eaLnBrk="1" hangingPunct="1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endParaRPr lang="en-US" altLang="en-US" sz="1800" dirty="0">
              <a:solidFill>
                <a:srgbClr val="000000"/>
              </a:solidFill>
              <a:latin typeface="+mn-lt"/>
            </a:endParaRPr>
          </a:p>
          <a:p>
            <a:pPr eaLnBrk="1" hangingPunct="1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r>
              <a:rPr lang="en-US" altLang="en-US" sz="1800" b="0" dirty="0">
                <a:solidFill>
                  <a:srgbClr val="000000"/>
                </a:solidFill>
                <a:latin typeface="+mn-lt"/>
              </a:rPr>
              <a:t>We can filter out competitors, or suppliers, or tech companies and built a robust tool to monitor daily news based on this underlying technique. </a:t>
            </a:r>
          </a:p>
          <a:p>
            <a:pPr eaLnBrk="1" hangingPunct="1">
              <a:spcBef>
                <a:spcPts val="100"/>
              </a:spcBef>
              <a:spcAft>
                <a:spcPts val="100"/>
              </a:spcAft>
              <a:buFontTx/>
              <a:buNone/>
              <a:defRPr/>
            </a:pPr>
            <a:endParaRPr lang="en-US" altLang="en-US" sz="1800" b="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BD3773B-090D-47C8-A857-649BB1F651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198" y="2821415"/>
            <a:ext cx="5528553" cy="30766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E369AAC-0562-4D74-B101-835B0E9FD3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292" y="574431"/>
            <a:ext cx="6132699" cy="19238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801664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347</TotalTime>
  <Words>294</Words>
  <Application>Microsoft Office PowerPoint</Application>
  <PresentationFormat>Widescreen</PresentationFormat>
  <Paragraphs>50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Agency FB</vt:lpstr>
      <vt:lpstr>Arial</vt:lpstr>
      <vt:lpstr>Calibri</vt:lpstr>
      <vt:lpstr>Calibri Light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Farmer, Leslie B (US)</dc:creator>
  <cp:keywords/>
  <cp:lastModifiedBy>Harsh Desai</cp:lastModifiedBy>
  <cp:revision>23</cp:revision>
  <dcterms:created xsi:type="dcterms:W3CDTF">2019-01-02T18:34:34Z</dcterms:created>
  <dcterms:modified xsi:type="dcterms:W3CDTF">2020-08-26T15:55:56Z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M SIP Document Sensitivity">
    <vt:lpwstr/>
  </property>
  <property fmtid="{D5CDD505-2E9C-101B-9397-08002B2CF9AE}" pid="3" name="Document Author">
    <vt:lpwstr>ACCT03\e295958</vt:lpwstr>
  </property>
  <property fmtid="{D5CDD505-2E9C-101B-9397-08002B2CF9AE}" pid="4" name="Document Sensitivity">
    <vt:lpwstr>1</vt:lpwstr>
  </property>
  <property fmtid="{D5CDD505-2E9C-101B-9397-08002B2CF9AE}" pid="5" name="ThirdParty">
    <vt:lpwstr/>
  </property>
  <property fmtid="{D5CDD505-2E9C-101B-9397-08002B2CF9AE}" pid="6" name="OCI Restriction">
    <vt:bool>false</vt:bool>
  </property>
  <property fmtid="{D5CDD505-2E9C-101B-9397-08002B2CF9AE}" pid="7" name="OCI Additional Info">
    <vt:lpwstr/>
  </property>
  <property fmtid="{D5CDD505-2E9C-101B-9397-08002B2CF9AE}" pid="8" name="Allow Header Overwrite">
    <vt:bool>true</vt:bool>
  </property>
  <property fmtid="{D5CDD505-2E9C-101B-9397-08002B2CF9AE}" pid="9" name="Allow Footer Overwrite">
    <vt:bool>true</vt:bool>
  </property>
  <property fmtid="{D5CDD505-2E9C-101B-9397-08002B2CF9AE}" pid="10" name="Multiple Selected">
    <vt:lpwstr>-1</vt:lpwstr>
  </property>
  <property fmtid="{D5CDD505-2E9C-101B-9397-08002B2CF9AE}" pid="11" name="SIPLongWording">
    <vt:lpwstr/>
  </property>
  <property fmtid="{D5CDD505-2E9C-101B-9397-08002B2CF9AE}" pid="12" name="checkedProgramsCount">
    <vt:i4>0</vt:i4>
  </property>
  <property fmtid="{D5CDD505-2E9C-101B-9397-08002B2CF9AE}" pid="13" name="ExpCountry">
    <vt:lpwstr/>
  </property>
</Properties>
</file>

<file path=docProps/thumbnail.jpeg>
</file>